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64" r:id="rId3"/>
    <p:sldId id="265" r:id="rId4"/>
    <p:sldId id="266" r:id="rId5"/>
    <p:sldId id="267" r:id="rId6"/>
    <p:sldId id="268" r:id="rId7"/>
    <p:sldId id="269" r:id="rId8"/>
    <p:sldId id="270" r:id="rId9"/>
    <p:sldId id="271" r:id="rId10"/>
  </p:sldIdLst>
  <p:sldSz cx="9144000" cy="5143500" type="screen16x9"/>
  <p:notesSz cx="6858000" cy="9144000"/>
  <p:embeddedFontLst>
    <p:embeddedFont>
      <p:font typeface="Maven Pro" panose="020B0604020202020204" charset="0"/>
      <p:regular r:id="rId12"/>
      <p:bold r:id="rId13"/>
    </p:embeddedFont>
    <p:embeddedFont>
      <p:font typeface="Nunito" panose="020B0604020202020204" charset="-52"/>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751395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6386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rgbClr val="EAD1D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390225" y="2803650"/>
            <a:ext cx="6352200" cy="1872900"/>
          </a:xfrm>
          <a:prstGeom prst="rect">
            <a:avLst/>
          </a:prstGeom>
        </p:spPr>
        <p:txBody>
          <a:bodyPr spcFirstLastPara="1" wrap="square" lIns="91425" tIns="91425" rIns="91425" bIns="91425" anchor="ctr" anchorCtr="0">
            <a:noAutofit/>
          </a:bodyPr>
          <a:lstStyle/>
          <a:p>
            <a:pPr lvl="0"/>
            <a:r>
              <a:rPr lang="kk-KZ" sz="4000" dirty="0">
                <a:solidFill>
                  <a:schemeClr val="accent1">
                    <a:lumMod val="50000"/>
                  </a:schemeClr>
                </a:solidFill>
                <a:latin typeface="Times New Roman" panose="02020603050405020304" pitchFamily="18" charset="0"/>
                <a:ea typeface="Times New Roman" panose="02020603050405020304" pitchFamily="18" charset="0"/>
              </a:rPr>
              <a:t>Канализация схемалары және оның негізгі элементтері</a:t>
            </a:r>
            <a:endParaRPr sz="4000" dirty="0">
              <a:solidFill>
                <a:schemeClr val="accent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1334623" y="942086"/>
            <a:ext cx="7030500" cy="2541600"/>
          </a:xfrm>
        </p:spPr>
        <p:txBody>
          <a:bodyPr/>
          <a:lstStyle/>
          <a:p>
            <a:pPr indent="449580" algn="just"/>
            <a:r>
              <a:rPr lang="kk-KZ" sz="2400" dirty="0">
                <a:solidFill>
                  <a:schemeClr val="accent1">
                    <a:lumMod val="50000"/>
                  </a:schemeClr>
                </a:solidFill>
                <a:latin typeface="Times New Roman" panose="02020603050405020304" pitchFamily="18" charset="0"/>
                <a:ea typeface="Times New Roman" panose="02020603050405020304" pitchFamily="18" charset="0"/>
              </a:rPr>
              <a:t>Қаланың канализация тораптарының үлгілері келесі түрлерге бөлінеді: тікбұрышты (перпендикулярлық), кесе көлденең, қиылыспайтын қатар, белдеулік (зоналық), радиалды, орталықтандырылған және т.б. </a:t>
            </a:r>
            <a:endParaRPr lang="ru-RU" sz="2400" dirty="0">
              <a:solidFill>
                <a:schemeClr val="accent1">
                  <a:lumMod val="50000"/>
                </a:schemeClr>
              </a:solidFill>
              <a:latin typeface="Times New Roman" panose="02020603050405020304" pitchFamily="18" charset="0"/>
              <a:ea typeface="Times New Roman" panose="02020603050405020304" pitchFamily="18" charset="0"/>
            </a:endParaRPr>
          </a:p>
          <a:p>
            <a:pPr marL="146050" indent="0">
              <a:buNone/>
            </a:pPr>
            <a:endParaRPr lang="ru-RU" sz="2400" dirty="0"/>
          </a:p>
        </p:txBody>
      </p:sp>
    </p:spTree>
    <p:extLst>
      <p:ext uri="{BB962C8B-B14F-4D97-AF65-F5344CB8AC3E}">
        <p14:creationId xmlns:p14="http://schemas.microsoft.com/office/powerpoint/2010/main" val="912872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49432" y="217406"/>
            <a:ext cx="3736275" cy="4797465"/>
          </a:xfrm>
          <a:prstGeom prst="rect">
            <a:avLst/>
          </a:prstGeom>
        </p:spPr>
      </p:pic>
      <p:sp>
        <p:nvSpPr>
          <p:cNvPr id="5" name="Прямоугольник 4"/>
          <p:cNvSpPr/>
          <p:nvPr/>
        </p:nvSpPr>
        <p:spPr>
          <a:xfrm>
            <a:off x="5275780" y="369369"/>
            <a:ext cx="3621640" cy="4247317"/>
          </a:xfrm>
          <a:prstGeom prst="rect">
            <a:avLst/>
          </a:prstGeom>
        </p:spPr>
        <p:txBody>
          <a:bodyPr wrap="square">
            <a:spAutoFit/>
          </a:bodyPr>
          <a:lstStyle/>
          <a:p>
            <a:pPr algn="just"/>
            <a:r>
              <a:rPr lang="kk-KZ" sz="1800" dirty="0">
                <a:latin typeface="Times New Roman" panose="02020603050405020304" pitchFamily="18" charset="0"/>
                <a:ea typeface="Times New Roman" panose="02020603050405020304" pitchFamily="18" charset="0"/>
              </a:rPr>
              <a:t>Қаланың ластанған су әкету тораптарының үлгілері:</a:t>
            </a:r>
            <a:endParaRPr lang="ru-RU" sz="1800" dirty="0">
              <a:latin typeface="Times New Roman" panose="02020603050405020304" pitchFamily="18" charset="0"/>
              <a:ea typeface="Times New Roman" panose="02020603050405020304" pitchFamily="18" charset="0"/>
            </a:endParaRPr>
          </a:p>
          <a:p>
            <a:pPr algn="just"/>
            <a:r>
              <a:rPr lang="kk-KZ" sz="1800" dirty="0">
                <a:latin typeface="Times New Roman" panose="02020603050405020304" pitchFamily="18" charset="0"/>
                <a:ea typeface="Times New Roman" panose="02020603050405020304" pitchFamily="18" charset="0"/>
              </a:rPr>
              <a:t> </a:t>
            </a:r>
            <a:endParaRPr lang="ru-RU" sz="1800" dirty="0">
              <a:latin typeface="Times New Roman" panose="02020603050405020304" pitchFamily="18" charset="0"/>
              <a:ea typeface="Times New Roman" panose="02020603050405020304" pitchFamily="18" charset="0"/>
            </a:endParaRPr>
          </a:p>
          <a:p>
            <a:pPr algn="just"/>
            <a:r>
              <a:rPr lang="kk-KZ" sz="1800" dirty="0">
                <a:latin typeface="Times New Roman" panose="02020603050405020304" pitchFamily="18" charset="0"/>
                <a:ea typeface="Times New Roman" panose="02020603050405020304" pitchFamily="18" charset="0"/>
              </a:rPr>
              <a:t>а) тікбұрышты үлгі; ә) кесе көлденең үлгі; б) қиылыспайтын қатар үлгісі; в) белдеулік  үлгі; г) радиалды үлгі </a:t>
            </a:r>
            <a:endParaRPr lang="ru-RU" sz="1800" dirty="0">
              <a:latin typeface="Times New Roman" panose="02020603050405020304" pitchFamily="18" charset="0"/>
              <a:ea typeface="Times New Roman" panose="02020603050405020304" pitchFamily="18" charset="0"/>
            </a:endParaRPr>
          </a:p>
          <a:p>
            <a:pPr algn="just"/>
            <a:r>
              <a:rPr lang="kk-KZ" sz="1800" dirty="0">
                <a:latin typeface="Times New Roman" panose="02020603050405020304" pitchFamily="18" charset="0"/>
                <a:ea typeface="Times New Roman" panose="02020603050405020304" pitchFamily="18" charset="0"/>
              </a:rPr>
              <a:t>1- басейндердің коллекторлары; 2 - су әкету бассейндерінің шеті; 3- негізгі коллектор; 4- тазалау ғимаратары; 5- суатқа шығару; 6- жоғарғы  зонаның коллекторы, 7- төменгі зонаның коллекторы; 8- сорғыш бекеттері; 9- суару алаңдары.</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972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365445" y="479748"/>
            <a:ext cx="7030500" cy="4663751"/>
          </a:xfrm>
        </p:spPr>
        <p:txBody>
          <a:bodyPr/>
          <a:lstStyle/>
          <a:p>
            <a:pPr indent="449580" algn="just"/>
            <a:r>
              <a:rPr lang="kk-KZ" sz="1800" dirty="0">
                <a:solidFill>
                  <a:schemeClr val="accent1">
                    <a:lumMod val="50000"/>
                  </a:schemeClr>
                </a:solidFill>
                <a:latin typeface="Times New Roman" panose="02020603050405020304" pitchFamily="18" charset="0"/>
                <a:ea typeface="Times New Roman" panose="02020603050405020304" pitchFamily="18" charset="0"/>
              </a:rPr>
              <a:t>Тік бұрышты үлгіде су әкету бассейндерінің коллекторлары суат суының ағынына тікбұрыш жасап бағытталады. Жердің бедері суатқа қарай айқын бейімделген еңістікте қолданылады. Бұл үлгі шартты таза сулар мен жаңбыр суларын әкетуге арналады. Аталған үлгі, суаттардың ластануына байланысты қазіргі кезде өте сирек қолданылады.</a:t>
            </a:r>
            <a:endParaRPr lang="ru-RU" sz="1800" dirty="0">
              <a:solidFill>
                <a:schemeClr val="accent1">
                  <a:lumMod val="50000"/>
                </a:schemeClr>
              </a:solidFill>
              <a:latin typeface="Times New Roman" panose="02020603050405020304" pitchFamily="18" charset="0"/>
              <a:ea typeface="Times New Roman" panose="02020603050405020304" pitchFamily="18" charset="0"/>
            </a:endParaRPr>
          </a:p>
          <a:p>
            <a:pPr indent="449580" algn="just"/>
            <a:r>
              <a:rPr lang="kk-KZ" sz="1800" dirty="0">
                <a:solidFill>
                  <a:schemeClr val="accent1">
                    <a:lumMod val="50000"/>
                  </a:schemeClr>
                </a:solidFill>
                <a:latin typeface="Times New Roman" panose="02020603050405020304" pitchFamily="18" charset="0"/>
                <a:ea typeface="Times New Roman" panose="02020603050405020304" pitchFamily="18" charset="0"/>
              </a:rPr>
              <a:t>Кесе көлденең үлгіде су әкету бассейндерінің коллекторлары суат суының ағынына тікбұрыш жасап бағытталып, негізгі коллектормен жиналады. Бұл үлгі жердің бедері суатқа айқын бейімделген ылдилықта қолданылады және негізгі коллектор су  ағынына бұрыш жасап орналасады. Бұл үлгі жер бедерінің суатқа  қарай күрт азаю жағдайында қолданылады.</a:t>
            </a:r>
            <a:endParaRPr lang="ru-RU" sz="1800" dirty="0">
              <a:solidFill>
                <a:schemeClr val="accent1">
                  <a:lumMod val="50000"/>
                </a:schemeClr>
              </a:solidFill>
              <a:latin typeface="Times New Roman" panose="02020603050405020304" pitchFamily="18" charset="0"/>
              <a:ea typeface="Times New Roman" panose="02020603050405020304" pitchFamily="18" charset="0"/>
            </a:endParaRPr>
          </a:p>
          <a:p>
            <a:pPr marL="146050" indent="0">
              <a:buNone/>
            </a:pPr>
            <a:endParaRPr lang="ru-RU" dirty="0">
              <a:solidFill>
                <a:schemeClr val="accent1">
                  <a:lumMod val="50000"/>
                </a:schemeClr>
              </a:solidFill>
            </a:endParaRPr>
          </a:p>
        </p:txBody>
      </p:sp>
    </p:spTree>
    <p:extLst>
      <p:ext uri="{BB962C8B-B14F-4D97-AF65-F5344CB8AC3E}">
        <p14:creationId xmlns:p14="http://schemas.microsoft.com/office/powerpoint/2010/main" val="2993753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74342" y="261858"/>
            <a:ext cx="7125128" cy="3477875"/>
          </a:xfrm>
          <a:prstGeom prst="rect">
            <a:avLst/>
          </a:prstGeom>
        </p:spPr>
        <p:txBody>
          <a:bodyPr wrap="square">
            <a:spAutoFit/>
          </a:bodyPr>
          <a:lstStyle/>
          <a:p>
            <a:pPr indent="449580" algn="just"/>
            <a:r>
              <a:rPr lang="kk-KZ" sz="2000" dirty="0">
                <a:latin typeface="Times New Roman" panose="02020603050405020304" pitchFamily="18" charset="0"/>
                <a:ea typeface="Times New Roman" panose="02020603050405020304" pitchFamily="18" charset="0"/>
              </a:rPr>
              <a:t>Белдеулік (зоналық) үлгіде қала бірнеше зонаға бөлінеді. Жоғарғы белдеудегі лас су тазарту ғимаратына өздігінен ағып келеді, ал төменгі белдеудегі лас су сорғыш бекеті арқылы әкетіледі. Белдеулік үлгі жер бедері ойлы-қыратты болғанда қолданылады.</a:t>
            </a:r>
            <a:endParaRPr lang="ru-RU" sz="2000" dirty="0">
              <a:latin typeface="Times New Roman" panose="02020603050405020304" pitchFamily="18" charset="0"/>
              <a:ea typeface="Times New Roman" panose="02020603050405020304" pitchFamily="18" charset="0"/>
            </a:endParaRPr>
          </a:p>
          <a:p>
            <a:pPr indent="449580" algn="just"/>
            <a:r>
              <a:rPr lang="kk-KZ" sz="2000" dirty="0">
                <a:latin typeface="Times New Roman" panose="02020603050405020304" pitchFamily="18" charset="0"/>
                <a:ea typeface="Times New Roman" panose="02020603050405020304" pitchFamily="18" charset="0"/>
              </a:rPr>
              <a:t>Радиалды үлгі қабылданса, қалада кем дегенде екі немесе бірнеше тазарту станциясы болады. Бұл үлгіні қолданғанда  қаланың, әрбір жеке аймағы (ауданы) өзінің су әкету жүйесінен, тазалау ғимараттарынан және суатқа тастаудан тұрады. Үлгі үлкен қалаларда, жердің бедері әртүрлі болғанда  қолданылады.</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9720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 </a:t>
            </a:r>
            <a:r>
              <a:rPr lang="ru-RU" dirty="0" err="1"/>
              <a:t>әкету</a:t>
            </a:r>
            <a:r>
              <a:rPr lang="ru-RU" dirty="0"/>
              <a:t> </a:t>
            </a:r>
            <a:r>
              <a:rPr lang="ru-RU" dirty="0" err="1"/>
              <a:t>жүйесі</a:t>
            </a:r>
            <a:r>
              <a:rPr lang="ru-RU" dirty="0"/>
              <a:t> </a:t>
            </a:r>
            <a:r>
              <a:rPr lang="ru-RU" dirty="0" err="1"/>
              <a:t>келесі</a:t>
            </a:r>
            <a:r>
              <a:rPr lang="ru-RU" dirty="0"/>
              <a:t> </a:t>
            </a:r>
            <a:r>
              <a:rPr lang="ru-RU" dirty="0" err="1"/>
              <a:t>негізгі</a:t>
            </a:r>
            <a:r>
              <a:rPr lang="ru-RU" dirty="0"/>
              <a:t> </a:t>
            </a:r>
            <a:r>
              <a:rPr lang="ru-RU" dirty="0" err="1"/>
              <a:t>элементтерден</a:t>
            </a:r>
            <a:r>
              <a:rPr lang="ru-RU" dirty="0"/>
              <a:t> </a:t>
            </a:r>
            <a:r>
              <a:rPr lang="ru-RU" dirty="0" err="1"/>
              <a:t>тұрады</a:t>
            </a:r>
            <a:r>
              <a:rPr lang="ru-RU" dirty="0"/>
              <a:t>:</a:t>
            </a:r>
          </a:p>
        </p:txBody>
      </p:sp>
      <p:sp>
        <p:nvSpPr>
          <p:cNvPr id="3" name="Текст 2"/>
          <p:cNvSpPr>
            <a:spLocks noGrp="1"/>
          </p:cNvSpPr>
          <p:nvPr>
            <p:ph type="body" idx="1"/>
          </p:nvPr>
        </p:nvSpPr>
        <p:spPr/>
        <p:txBody>
          <a:bodyPr/>
          <a:lstStyle/>
          <a:p>
            <a:pPr algn="just"/>
            <a:r>
              <a:rPr lang="kk-KZ" sz="2000" dirty="0">
                <a:solidFill>
                  <a:schemeClr val="accent1">
                    <a:lumMod val="50000"/>
                  </a:schemeClr>
                </a:solidFill>
                <a:latin typeface="Times New Roman" panose="02020603050405020304" pitchFamily="18" charset="0"/>
                <a:ea typeface="Times New Roman" panose="02020603050405020304" pitchFamily="18" charset="0"/>
              </a:rPr>
              <a:t>1. Ғимараттар және квартал ішіндегі су әкету жүйелері;</a:t>
            </a:r>
            <a:endParaRPr lang="ru-RU" sz="2000" dirty="0">
              <a:solidFill>
                <a:schemeClr val="accent1">
                  <a:lumMod val="50000"/>
                </a:schemeClr>
              </a:solidFill>
              <a:latin typeface="Times New Roman" panose="02020603050405020304" pitchFamily="18" charset="0"/>
              <a:ea typeface="Times New Roman" panose="02020603050405020304" pitchFamily="18" charset="0"/>
            </a:endParaRPr>
          </a:p>
          <a:p>
            <a:pPr algn="just"/>
            <a:r>
              <a:rPr lang="kk-KZ" sz="2000" dirty="0">
                <a:solidFill>
                  <a:schemeClr val="accent1">
                    <a:lumMod val="50000"/>
                  </a:schemeClr>
                </a:solidFill>
                <a:latin typeface="Times New Roman" panose="02020603050405020304" pitchFamily="18" charset="0"/>
                <a:ea typeface="Times New Roman" panose="02020603050405020304" pitchFamily="18" charset="0"/>
              </a:rPr>
              <a:t>2. Сыртқы су әкету жүйелері;</a:t>
            </a:r>
            <a:endParaRPr lang="ru-RU" sz="2000" dirty="0">
              <a:solidFill>
                <a:schemeClr val="accent1">
                  <a:lumMod val="50000"/>
                </a:schemeClr>
              </a:solidFill>
              <a:latin typeface="Times New Roman" panose="02020603050405020304" pitchFamily="18" charset="0"/>
              <a:ea typeface="Times New Roman" panose="02020603050405020304" pitchFamily="18" charset="0"/>
            </a:endParaRPr>
          </a:p>
          <a:p>
            <a:pPr algn="just"/>
            <a:r>
              <a:rPr lang="kk-KZ" sz="2000" dirty="0">
                <a:solidFill>
                  <a:schemeClr val="accent1">
                    <a:lumMod val="50000"/>
                  </a:schemeClr>
                </a:solidFill>
                <a:latin typeface="Times New Roman" panose="02020603050405020304" pitchFamily="18" charset="0"/>
                <a:ea typeface="Times New Roman" panose="02020603050405020304" pitchFamily="18" charset="0"/>
              </a:rPr>
              <a:t>3. Сорғыш бекеттірі және арынды құбырлар;</a:t>
            </a:r>
            <a:endParaRPr lang="ru-RU" sz="2000" dirty="0">
              <a:solidFill>
                <a:schemeClr val="accent1">
                  <a:lumMod val="50000"/>
                </a:schemeClr>
              </a:solidFill>
              <a:latin typeface="Times New Roman" panose="02020603050405020304" pitchFamily="18" charset="0"/>
              <a:ea typeface="Times New Roman" panose="02020603050405020304" pitchFamily="18" charset="0"/>
            </a:endParaRPr>
          </a:p>
          <a:p>
            <a:pPr algn="just"/>
            <a:r>
              <a:rPr lang="kk-KZ" sz="2000" dirty="0">
                <a:solidFill>
                  <a:schemeClr val="accent1">
                    <a:lumMod val="50000"/>
                  </a:schemeClr>
                </a:solidFill>
                <a:latin typeface="Times New Roman" panose="02020603050405020304" pitchFamily="18" charset="0"/>
                <a:ea typeface="Times New Roman" panose="02020603050405020304" pitchFamily="18" charset="0"/>
              </a:rPr>
              <a:t>4. Тазарту ғимараттары;</a:t>
            </a:r>
            <a:endParaRPr lang="ru-RU" sz="2000" dirty="0">
              <a:solidFill>
                <a:schemeClr val="accent1">
                  <a:lumMod val="50000"/>
                </a:schemeClr>
              </a:solidFill>
              <a:latin typeface="Times New Roman" panose="02020603050405020304" pitchFamily="18" charset="0"/>
              <a:ea typeface="Times New Roman" panose="02020603050405020304" pitchFamily="18" charset="0"/>
            </a:endParaRPr>
          </a:p>
          <a:p>
            <a:pPr algn="just"/>
            <a:r>
              <a:rPr lang="kk-KZ" sz="2000" dirty="0">
                <a:solidFill>
                  <a:schemeClr val="accent1">
                    <a:lumMod val="50000"/>
                  </a:schemeClr>
                </a:solidFill>
                <a:latin typeface="Times New Roman" panose="02020603050405020304" pitchFamily="18" charset="0"/>
                <a:ea typeface="Times New Roman" panose="02020603050405020304" pitchFamily="18" charset="0"/>
              </a:rPr>
              <a:t>5. Тазарған суды және суды апат кезінде тастау.</a:t>
            </a:r>
            <a:endParaRPr lang="ru-RU" sz="2000" dirty="0">
              <a:solidFill>
                <a:schemeClr val="accent1">
                  <a:lumMod val="50000"/>
                </a:schemeClr>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942022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79133" y="329424"/>
            <a:ext cx="7433352" cy="3970318"/>
          </a:xfrm>
          <a:prstGeom prst="rect">
            <a:avLst/>
          </a:prstGeom>
        </p:spPr>
        <p:txBody>
          <a:bodyPr wrap="square">
            <a:spAutoFit/>
          </a:bodyPr>
          <a:lstStyle/>
          <a:p>
            <a:pPr indent="449580" algn="just"/>
            <a:r>
              <a:rPr lang="kk-KZ" sz="1800" dirty="0">
                <a:latin typeface="Times New Roman" panose="02020603050405020304" pitchFamily="18" charset="0"/>
                <a:ea typeface="Times New Roman" panose="02020603050405020304" pitchFamily="18" charset="0"/>
              </a:rPr>
              <a:t>Квартал ішіндегі су әкету торабы жер асты құбырларынан тұрады. Құбырлардың тартылуы ғимарат маңайындағы жер ылдилығына байланысты жүргізіледі. Сыртқы (көшелік) тораппен қосылуы </a:t>
            </a:r>
            <a:r>
              <a:rPr lang="kk-KZ" sz="1800" b="1" dirty="0">
                <a:latin typeface="Times New Roman" panose="02020603050405020304" pitchFamily="18" charset="0"/>
                <a:ea typeface="Times New Roman" panose="02020603050405020304" pitchFamily="18" charset="0"/>
              </a:rPr>
              <a:t>қосылу бұтағы</a:t>
            </a:r>
            <a:r>
              <a:rPr lang="kk-KZ" sz="1800" dirty="0">
                <a:latin typeface="Times New Roman" panose="02020603050405020304" pitchFamily="18" charset="0"/>
                <a:ea typeface="Times New Roman" panose="02020603050405020304" pitchFamily="18" charset="0"/>
              </a:rPr>
              <a:t> деп аталады.</a:t>
            </a:r>
            <a:endParaRPr lang="ru-RU" sz="1800" dirty="0">
              <a:latin typeface="Times New Roman" panose="02020603050405020304" pitchFamily="18" charset="0"/>
              <a:ea typeface="Times New Roman" panose="02020603050405020304" pitchFamily="18" charset="0"/>
            </a:endParaRPr>
          </a:p>
          <a:p>
            <a:pPr indent="449580" algn="just"/>
            <a:r>
              <a:rPr lang="kk-KZ" sz="1800" i="1" dirty="0">
                <a:latin typeface="Times New Roman" panose="02020603050405020304" pitchFamily="18" charset="0"/>
                <a:ea typeface="Times New Roman" panose="02020603050405020304" pitchFamily="18" charset="0"/>
              </a:rPr>
              <a:t>Сыртқы су әкету торабы</a:t>
            </a:r>
            <a:r>
              <a:rPr lang="kk-KZ" sz="1800" dirty="0">
                <a:latin typeface="Times New Roman" panose="02020603050405020304" pitchFamily="18" charset="0"/>
                <a:ea typeface="Times New Roman" panose="02020603050405020304" pitchFamily="18" charset="0"/>
              </a:rPr>
              <a:t> дегеніміз су әкету бағытымен жер ылдилығына сәйкес орналасқан жер асты құбырлар жүйесі. Құбырлардың жатқызылуы жер бедерінің ылдилығына байланысты болады. </a:t>
            </a:r>
            <a:endParaRPr lang="ru-RU" sz="1800" dirty="0">
              <a:latin typeface="Times New Roman" panose="02020603050405020304" pitchFamily="18" charset="0"/>
              <a:ea typeface="Times New Roman" panose="02020603050405020304" pitchFamily="18" charset="0"/>
            </a:endParaRPr>
          </a:p>
          <a:p>
            <a:pPr indent="449580" algn="just"/>
            <a:r>
              <a:rPr lang="kk-KZ" sz="1800" dirty="0">
                <a:latin typeface="Times New Roman" panose="02020603050405020304" pitchFamily="18" charset="0"/>
                <a:ea typeface="Times New Roman" panose="02020603050405020304" pitchFamily="18" charset="0"/>
              </a:rPr>
              <a:t>Су әкету торабының үлгісіне қарағанда, обьект су әкету бассейндеріне бөлінеді. </a:t>
            </a:r>
            <a:endParaRPr lang="ru-RU" sz="1800" dirty="0">
              <a:latin typeface="Times New Roman" panose="02020603050405020304" pitchFamily="18" charset="0"/>
              <a:ea typeface="Times New Roman" panose="02020603050405020304" pitchFamily="18" charset="0"/>
            </a:endParaRPr>
          </a:p>
          <a:p>
            <a:pPr indent="449580" algn="just"/>
            <a:r>
              <a:rPr lang="kk-KZ" sz="1800" i="1" dirty="0">
                <a:latin typeface="Times New Roman" panose="02020603050405020304" pitchFamily="18" charset="0"/>
                <a:ea typeface="Times New Roman" panose="02020603050405020304" pitchFamily="18" charset="0"/>
              </a:rPr>
              <a:t>Су әкету бассейні дегеніміз</a:t>
            </a:r>
            <a:r>
              <a:rPr lang="kk-KZ" sz="1800" dirty="0">
                <a:latin typeface="Times New Roman" panose="02020603050405020304" pitchFamily="18" charset="0"/>
                <a:ea typeface="Times New Roman" panose="02020603050405020304" pitchFamily="18" charset="0"/>
              </a:rPr>
              <a:t> -  обьектінің су бөлу сызықтарымен және обьект шекарасымен шектелген бөлігі. Сыртқы су әкету торабы: көше торабына, су әкету бассейндерінің коллекторларына және негізгі коллекторға бөлінеді.</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85018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25020" y="65142"/>
            <a:ext cx="7895690" cy="4801314"/>
          </a:xfrm>
          <a:prstGeom prst="rect">
            <a:avLst/>
          </a:prstGeom>
        </p:spPr>
        <p:txBody>
          <a:bodyPr wrap="square">
            <a:spAutoFit/>
          </a:bodyPr>
          <a:lstStyle/>
          <a:p>
            <a:pPr algn="just"/>
            <a:r>
              <a:rPr lang="kk-KZ" sz="1800" b="1" dirty="0">
                <a:latin typeface="Times New Roman" panose="02020603050405020304" pitchFamily="18" charset="0"/>
                <a:ea typeface="Times New Roman" panose="02020603050405020304" pitchFamily="18" charset="0"/>
              </a:rPr>
              <a:t>Көше торабы</a:t>
            </a:r>
            <a:r>
              <a:rPr lang="kk-KZ" sz="1800" dirty="0">
                <a:latin typeface="Times New Roman" panose="02020603050405020304" pitchFamily="18" charset="0"/>
                <a:ea typeface="Times New Roman" panose="02020603050405020304" pitchFamily="18" charset="0"/>
              </a:rPr>
              <a:t> – квартал периметрінің бөліктері немесе оның барлық периметрі бойынша салынатын құбырлар жиынтағы.</a:t>
            </a:r>
            <a:endParaRPr lang="ru-RU" sz="1800" dirty="0">
              <a:latin typeface="Times New Roman" panose="02020603050405020304" pitchFamily="18" charset="0"/>
              <a:ea typeface="Times New Roman" panose="02020603050405020304" pitchFamily="18" charset="0"/>
            </a:endParaRPr>
          </a:p>
          <a:p>
            <a:pPr algn="just"/>
            <a:r>
              <a:rPr lang="kk-KZ" sz="1800" b="1" dirty="0">
                <a:latin typeface="Times New Roman" panose="02020603050405020304" pitchFamily="18" charset="0"/>
                <a:ea typeface="Times New Roman" panose="02020603050405020304" pitchFamily="18" charset="0"/>
              </a:rPr>
              <a:t>Су әкету бассейндерінің коллекторлары</a:t>
            </a:r>
            <a:r>
              <a:rPr lang="kk-KZ" sz="1800" dirty="0">
                <a:latin typeface="Times New Roman" panose="02020603050405020304" pitchFamily="18" charset="0"/>
                <a:ea typeface="Times New Roman" panose="02020603050405020304" pitchFamily="18" charset="0"/>
              </a:rPr>
              <a:t> – су әкету бассейндерінің бір бөлігіне немесе су әкету бассейнінің түгелдей әкетуге арналған құбырлар. </a:t>
            </a:r>
            <a:endParaRPr lang="ru-RU" sz="1800" dirty="0">
              <a:latin typeface="Times New Roman" panose="02020603050405020304" pitchFamily="18" charset="0"/>
              <a:ea typeface="Times New Roman" panose="02020603050405020304" pitchFamily="18" charset="0"/>
            </a:endParaRPr>
          </a:p>
          <a:p>
            <a:pPr algn="just"/>
            <a:r>
              <a:rPr lang="kk-KZ" sz="1800" b="1" dirty="0">
                <a:latin typeface="Times New Roman" panose="02020603050405020304" pitchFamily="18" charset="0"/>
                <a:ea typeface="Times New Roman" panose="02020603050405020304" pitchFamily="18" charset="0"/>
              </a:rPr>
              <a:t>Негізгі коллекторлар</a:t>
            </a:r>
            <a:r>
              <a:rPr lang="kk-KZ" sz="1800" dirty="0">
                <a:latin typeface="Times New Roman" panose="02020603050405020304" pitchFamily="18" charset="0"/>
                <a:ea typeface="Times New Roman" panose="02020603050405020304" pitchFamily="18" charset="0"/>
              </a:rPr>
              <a:t> – обьектінің бір бөлігнен немесе барлығынан суды қабылдауға және әкетуге арналған құбырлар. Негізгі коллектормен ластанған су сорғыш бекетіне немесе тазарту ғимаратын әкетіледі.</a:t>
            </a:r>
            <a:endParaRPr lang="ru-RU" sz="1800" dirty="0">
              <a:latin typeface="Times New Roman" panose="02020603050405020304" pitchFamily="18" charset="0"/>
              <a:ea typeface="Times New Roman" panose="02020603050405020304" pitchFamily="18" charset="0"/>
            </a:endParaRPr>
          </a:p>
          <a:p>
            <a:pPr indent="449580" algn="just"/>
            <a:r>
              <a:rPr lang="kk-KZ" sz="1800" dirty="0">
                <a:latin typeface="Times New Roman" panose="02020603050405020304" pitchFamily="18" charset="0"/>
                <a:ea typeface="Times New Roman" panose="02020603050405020304" pitchFamily="18" charset="0"/>
              </a:rPr>
              <a:t>Лас судың тазарту ғимаратына өздігінен ағуы жер бедерінің ылдилығы айқын болған кезде ғана іске асырылады. Лас суды көтеру үшін сорғыш бекеттері орнатылады. Сорғыш бекеттері жергілікті, аудандық және бас сорғыш  бекеттері болып бөлінеді.</a:t>
            </a:r>
            <a:endParaRPr lang="ru-RU" sz="1800" dirty="0">
              <a:latin typeface="Times New Roman" panose="02020603050405020304" pitchFamily="18" charset="0"/>
              <a:ea typeface="Times New Roman" panose="02020603050405020304" pitchFamily="18" charset="0"/>
            </a:endParaRPr>
          </a:p>
          <a:p>
            <a:pPr algn="just"/>
            <a:r>
              <a:rPr lang="kk-KZ" sz="1800" b="1" dirty="0">
                <a:latin typeface="Times New Roman" panose="02020603050405020304" pitchFamily="18" charset="0"/>
                <a:ea typeface="Times New Roman" panose="02020603050405020304" pitchFamily="18" charset="0"/>
              </a:rPr>
              <a:t>Жергілікті сорғыш бекеті</a:t>
            </a:r>
            <a:r>
              <a:rPr lang="kk-KZ" sz="1800" dirty="0">
                <a:latin typeface="Times New Roman" panose="02020603050405020304" pitchFamily="18" charset="0"/>
                <a:ea typeface="Times New Roman" panose="02020603050405020304" pitchFamily="18" charset="0"/>
              </a:rPr>
              <a:t> бір немесе бірнеше ғимараттардың лас суын көтеруге арналған.</a:t>
            </a:r>
            <a:endParaRPr lang="ru-RU" sz="1800" dirty="0">
              <a:latin typeface="Times New Roman" panose="02020603050405020304" pitchFamily="18" charset="0"/>
              <a:ea typeface="Times New Roman" panose="02020603050405020304" pitchFamily="18" charset="0"/>
            </a:endParaRPr>
          </a:p>
          <a:p>
            <a:pPr algn="just"/>
            <a:r>
              <a:rPr lang="kk-KZ" sz="1800" b="1" dirty="0">
                <a:latin typeface="Times New Roman" panose="02020603050405020304" pitchFamily="18" charset="0"/>
                <a:ea typeface="Times New Roman" panose="02020603050405020304" pitchFamily="18" charset="0"/>
              </a:rPr>
              <a:t>Аудандық сорғыш бекеті</a:t>
            </a:r>
            <a:r>
              <a:rPr lang="kk-KZ" sz="1800" dirty="0">
                <a:latin typeface="Times New Roman" panose="02020603050405020304" pitchFamily="18" charset="0"/>
                <a:ea typeface="Times New Roman" panose="02020603050405020304" pitchFamily="18" charset="0"/>
              </a:rPr>
              <a:t> – су әкету бассейнінің бір бөлігінен немесе түгел шыққан лас суды көтеруге арналады.</a:t>
            </a:r>
            <a:endParaRPr lang="ru-RU" sz="1800" dirty="0">
              <a:latin typeface="Times New Roman" panose="02020603050405020304" pitchFamily="18" charset="0"/>
              <a:ea typeface="Times New Roman" panose="02020603050405020304" pitchFamily="18" charset="0"/>
            </a:endParaRPr>
          </a:p>
          <a:p>
            <a:pPr algn="just"/>
            <a:r>
              <a:rPr lang="kk-KZ" sz="1800" b="1" dirty="0">
                <a:latin typeface="Times New Roman" panose="02020603050405020304" pitchFamily="18" charset="0"/>
                <a:ea typeface="Times New Roman" panose="02020603050405020304" pitchFamily="18" charset="0"/>
              </a:rPr>
              <a:t>Бас (негізгі) сорғыш бекеті</a:t>
            </a:r>
            <a:r>
              <a:rPr lang="kk-KZ" sz="1800" dirty="0">
                <a:latin typeface="Times New Roman" panose="02020603050405020304" pitchFamily="18" charset="0"/>
                <a:ea typeface="Times New Roman" panose="02020603050405020304" pitchFamily="18" charset="0"/>
              </a:rPr>
              <a:t> – обьектінің жартысына  немесе түгел шыққан лас суды тазалау ғимаратына жеткізуге арналған.</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3547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51051" y="267779"/>
            <a:ext cx="7464176" cy="4093428"/>
          </a:xfrm>
          <a:prstGeom prst="rect">
            <a:avLst/>
          </a:prstGeom>
        </p:spPr>
        <p:txBody>
          <a:bodyPr wrap="square">
            <a:spAutoFit/>
          </a:bodyPr>
          <a:lstStyle/>
          <a:p>
            <a:pPr indent="449580" algn="just"/>
            <a:r>
              <a:rPr lang="kk-KZ" sz="2000" b="1" dirty="0">
                <a:latin typeface="Times New Roman" panose="02020603050405020304" pitchFamily="18" charset="0"/>
                <a:ea typeface="Times New Roman" panose="02020603050405020304" pitchFamily="18" charset="0"/>
              </a:rPr>
              <a:t>Тазарту ғимараттары</a:t>
            </a:r>
            <a:r>
              <a:rPr lang="kk-KZ" sz="2000" dirty="0">
                <a:latin typeface="Times New Roman" panose="02020603050405020304" pitchFamily="18" charset="0"/>
                <a:ea typeface="Times New Roman" panose="02020603050405020304" pitchFamily="18" charset="0"/>
              </a:rPr>
              <a:t> – бұл әр түрлі жағдайлардаға лас суды ретімен тазартып шығаратын қондырғылар кешені. Тұрмыстық және өндірістік лас суларды тазартқанда механикалық (керегелер, құм ұстағыштар, тұндырғыштар) және биохимиялық (аэротенк, биосүзгі, екінші сатылы тұндырғыштар) әдістер қолданылады. Механикалық тазарту судағы ерімеген заттарды тазартуды, ал биохимииялық тазарту еріген заттарды тазартуды қаматамасыз етеді. Тазарту зарарсыздандырумен  аяқталады. </a:t>
            </a:r>
            <a:endParaRPr lang="ru-RU" sz="2000" dirty="0">
              <a:latin typeface="Times New Roman" panose="02020603050405020304" pitchFamily="18" charset="0"/>
              <a:ea typeface="Times New Roman" panose="02020603050405020304" pitchFamily="18" charset="0"/>
            </a:endParaRPr>
          </a:p>
          <a:p>
            <a:pPr algn="just"/>
            <a:r>
              <a:rPr lang="kk-KZ" sz="2000" b="1" dirty="0">
                <a:latin typeface="Times New Roman" panose="02020603050405020304" pitchFamily="18" charset="0"/>
                <a:ea typeface="Times New Roman" panose="02020603050405020304" pitchFamily="18" charset="0"/>
              </a:rPr>
              <a:t>Суатқа тастау</a:t>
            </a:r>
            <a:r>
              <a:rPr lang="kk-KZ" sz="2000" dirty="0">
                <a:latin typeface="Times New Roman" panose="02020603050405020304" pitchFamily="18" charset="0"/>
                <a:ea typeface="Times New Roman" panose="02020603050405020304" pitchFamily="18" charset="0"/>
              </a:rPr>
              <a:t> – арнаулы қондырғы. Бұл қондырғы лас судың суат суымен тез және белсенді арласуын қамтамасыз етуі керек. </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Су әкету жүйесінің барлық элеметтері бір-бірімен</a:t>
            </a:r>
            <a:r>
              <a:rPr lang="kk-KZ"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өте тығыз байланыста болады. Біреуінің істен шығуы бүкіл жүйе жұмысына әсерін тигізеді.</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5361046"/>
      </p:ext>
    </p:extLst>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614</Words>
  <Application>Microsoft Office PowerPoint</Application>
  <PresentationFormat>Экран (16:9)</PresentationFormat>
  <Paragraphs>30</Paragraphs>
  <Slides>9</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Times New Roman</vt:lpstr>
      <vt:lpstr>Arial</vt:lpstr>
      <vt:lpstr>Maven Pro</vt:lpstr>
      <vt:lpstr>Nunito</vt:lpstr>
      <vt:lpstr>Momentum</vt:lpstr>
      <vt:lpstr>Канализация схемалары және оның негізгі элементтері</vt:lpstr>
      <vt:lpstr>Презентация PowerPoint</vt:lpstr>
      <vt:lpstr>Презентация PowerPoint</vt:lpstr>
      <vt:lpstr>Презентация PowerPoint</vt:lpstr>
      <vt:lpstr>Презентация PowerPoint</vt:lpstr>
      <vt:lpstr>Су әкету жүйесі келесі негізгі элементтерден тұрады: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КАНАЛИЗАЦИЯ</dc:title>
  <cp:lastModifiedBy>User</cp:lastModifiedBy>
  <cp:revision>4</cp:revision>
  <dcterms:modified xsi:type="dcterms:W3CDTF">2020-08-23T13:35:21Z</dcterms:modified>
</cp:coreProperties>
</file>